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 Italics" charset="1" panose="00000500000000000000"/>
      <p:regular r:id="rId17"/>
    </p:embeddedFont>
    <p:embeddedFont>
      <p:font typeface="Helios Italics" charset="1" panose="020B0503020202090204"/>
      <p:regular r:id="rId18"/>
    </p:embeddedFont>
    <p:embeddedFont>
      <p:font typeface="Anton" charset="1" panose="00000500000000000000"/>
      <p:regular r:id="rId19"/>
    </p:embeddedFont>
    <p:embeddedFont>
      <p:font typeface="Helios" charset="1" panose="020B0504020202020204"/>
      <p:regular r:id="rId20"/>
    </p:embeddedFont>
    <p:embeddedFont>
      <p:font typeface="Helios Bold" charset="1" panose="020B07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1584" y="737676"/>
            <a:ext cx="5297110" cy="2342800"/>
          </a:xfrm>
          <a:custGeom>
            <a:avLst/>
            <a:gdLst/>
            <a:ahLst/>
            <a:cxnLst/>
            <a:rect r="r" b="b" t="t" l="l"/>
            <a:pathLst>
              <a:path h="2342800" w="5297110">
                <a:moveTo>
                  <a:pt x="0" y="0"/>
                </a:moveTo>
                <a:lnTo>
                  <a:pt x="5297110" y="0"/>
                </a:lnTo>
                <a:lnTo>
                  <a:pt x="5297110" y="2342800"/>
                </a:lnTo>
                <a:lnTo>
                  <a:pt x="0" y="234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870" y="5866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63959" y="2869575"/>
            <a:ext cx="5460585" cy="350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4"/>
              </a:lnSpc>
            </a:pPr>
            <a:r>
              <a:rPr lang="en-US" sz="20567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AUDI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9224" y="2869575"/>
            <a:ext cx="4394817" cy="350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4"/>
              </a:lnSpc>
            </a:pPr>
            <a:r>
              <a:rPr lang="en-US" sz="20567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11117" y="6095298"/>
            <a:ext cx="8065766" cy="50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i="true" spc="368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59280 KUNEGUNDA KOSEK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083821" y="220435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424041" y="5692753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5024732" y="5478184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652328"/>
            <a:ext cx="10480661" cy="13591656"/>
            <a:chOff x="0" y="0"/>
            <a:chExt cx="697114" cy="904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7114" cy="904040"/>
            </a:xfrm>
            <a:custGeom>
              <a:avLst/>
              <a:gdLst/>
              <a:ahLst/>
              <a:cxnLst/>
              <a:rect r="r" b="b" t="t" l="l"/>
              <a:pathLst>
                <a:path h="904040" w="697114">
                  <a:moveTo>
                    <a:pt x="203200" y="0"/>
                  </a:moveTo>
                  <a:lnTo>
                    <a:pt x="697114" y="0"/>
                  </a:lnTo>
                  <a:lnTo>
                    <a:pt x="493914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9525"/>
              <a:ext cx="493914" cy="913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57250"/>
            <a:ext cx="1107023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KONTROLA ZMIAN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637481">
            <a:off x="-1168333" y="7407157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13391">
            <a:off x="10002056" y="-1440785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13391">
            <a:off x="10396270" y="-507551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2" y="0"/>
                </a:lnTo>
                <a:lnTo>
                  <a:pt x="3072502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637481">
            <a:off x="-857918" y="8632099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6919" y="599321"/>
            <a:ext cx="8294823" cy="5529882"/>
          </a:xfrm>
          <a:custGeom>
            <a:avLst/>
            <a:gdLst/>
            <a:ahLst/>
            <a:cxnLst/>
            <a:rect r="r" b="b" t="t" l="l"/>
            <a:pathLst>
              <a:path h="5529882" w="8294823">
                <a:moveTo>
                  <a:pt x="0" y="0"/>
                </a:moveTo>
                <a:lnTo>
                  <a:pt x="8294823" y="0"/>
                </a:lnTo>
                <a:lnTo>
                  <a:pt x="8294823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85223" y="4423724"/>
            <a:ext cx="11738281" cy="7825521"/>
          </a:xfrm>
          <a:custGeom>
            <a:avLst/>
            <a:gdLst/>
            <a:ahLst/>
            <a:cxnLst/>
            <a:rect r="r" b="b" t="t" l="l"/>
            <a:pathLst>
              <a:path h="7825521" w="11738281">
                <a:moveTo>
                  <a:pt x="0" y="0"/>
                </a:moveTo>
                <a:lnTo>
                  <a:pt x="11738281" y="0"/>
                </a:lnTo>
                <a:lnTo>
                  <a:pt x="11738281" y="7825520"/>
                </a:lnTo>
                <a:lnTo>
                  <a:pt x="0" y="7825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9106" y="2917879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5052" y="3095358"/>
            <a:ext cx="6443659" cy="51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Regularne audyty wewnętrzne dotyczące wdrażanych zmian w zarządzaniu kapitałem ludzkim i komunikacji.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642" y="4383080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8039" y="4719287"/>
            <a:ext cx="6443659" cy="25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Ankiety satysfakcji pracowników w celu monitorowania efektów zmian.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9642" y="5932602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75458" y="6131701"/>
            <a:ext cx="6443659" cy="53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Utworzenie zespołu ds. kontroli zmian, odpowiedzialnego za raportowanie i ocenę skuteczności.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1584" y="220435"/>
            <a:ext cx="5297110" cy="2342800"/>
          </a:xfrm>
          <a:custGeom>
            <a:avLst/>
            <a:gdLst/>
            <a:ahLst/>
            <a:cxnLst/>
            <a:rect r="r" b="b" t="t" l="l"/>
            <a:pathLst>
              <a:path h="2342800" w="5297110">
                <a:moveTo>
                  <a:pt x="0" y="0"/>
                </a:moveTo>
                <a:lnTo>
                  <a:pt x="5297110" y="0"/>
                </a:lnTo>
                <a:lnTo>
                  <a:pt x="5297110" y="2342800"/>
                </a:lnTo>
                <a:lnTo>
                  <a:pt x="0" y="234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870" y="5866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6645" y="2150589"/>
            <a:ext cx="12837607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PODSUMOWANIE I </a:t>
            </a:r>
            <a:r>
              <a:rPr lang="en-US" sz="8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WNIOSKI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083821" y="220435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424041" y="5692753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024732" y="5478184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7"/>
                </a:lnTo>
                <a:lnTo>
                  <a:pt x="0" y="4594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6162" y="4448806"/>
            <a:ext cx="14344570" cy="284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8386" indent="-284193" lvl="1">
              <a:lnSpc>
                <a:spcPts val="3396"/>
              </a:lnSpc>
              <a:buFont typeface="Arial"/>
              <a:buChar char="•"/>
            </a:pPr>
            <a:r>
              <a:rPr lang="en-US" sz="2632" spc="-144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Audi AG skutecznie dostosowuje się do zmieniających się warunków rynkowych.</a:t>
            </a:r>
          </a:p>
          <a:p>
            <a:pPr algn="just" marL="568386" indent="-284193" lvl="1">
              <a:lnSpc>
                <a:spcPts val="3396"/>
              </a:lnSpc>
              <a:buFont typeface="Arial"/>
              <a:buChar char="•"/>
            </a:pPr>
            <a:r>
              <a:rPr lang="en-US" sz="2632" spc="-144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Priorytetem jest transformacja w kierunku elektromobilności i zrównoważonego rozwoju.</a:t>
            </a:r>
          </a:p>
          <a:p>
            <a:pPr algn="just" marL="568386" indent="-284193" lvl="1">
              <a:lnSpc>
                <a:spcPts val="3396"/>
              </a:lnSpc>
              <a:buFont typeface="Arial"/>
              <a:buChar char="•"/>
            </a:pPr>
            <a:r>
              <a:rPr lang="en-US" sz="2632" spc="-144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Kluczowym wyzwaniem jest zwiększenie zaangażowania i motywacji pracowników w obliczu zmian technologicznych.</a:t>
            </a:r>
          </a:p>
          <a:p>
            <a:pPr algn="just" marL="568386" indent="-284193" lvl="1">
              <a:lnSpc>
                <a:spcPts val="3396"/>
              </a:lnSpc>
              <a:buFont typeface="Arial"/>
              <a:buChar char="•"/>
            </a:pPr>
            <a:r>
              <a:rPr lang="en-US" sz="2632" spc="-144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Propozycje zmian i kontroli mogą pomóc w osiągnięciu celów strategicznych i utrzymaniu pozycji lidera na rynku premium.</a:t>
            </a:r>
          </a:p>
          <a:p>
            <a:pPr algn="just">
              <a:lnSpc>
                <a:spcPts val="210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06484" y="77886"/>
            <a:ext cx="1303511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AUDI AG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-1652328"/>
            <a:ext cx="10480661" cy="13591656"/>
            <a:chOff x="0" y="0"/>
            <a:chExt cx="697114" cy="904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7114" cy="904040"/>
            </a:xfrm>
            <a:custGeom>
              <a:avLst/>
              <a:gdLst/>
              <a:ahLst/>
              <a:cxnLst/>
              <a:rect r="r" b="b" t="t" l="l"/>
              <a:pathLst>
                <a:path h="904040" w="697114">
                  <a:moveTo>
                    <a:pt x="203200" y="0"/>
                  </a:moveTo>
                  <a:lnTo>
                    <a:pt x="697114" y="0"/>
                  </a:lnTo>
                  <a:lnTo>
                    <a:pt x="493914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9525"/>
              <a:ext cx="493914" cy="913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01638"/>
            <a:ext cx="11070238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OPIS ORGANIZACJI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637481">
            <a:off x="-1099569" y="7392042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2" y="0"/>
                </a:lnTo>
                <a:lnTo>
                  <a:pt x="3072502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13391">
            <a:off x="10002056" y="-1440785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637481">
            <a:off x="-857918" y="8632099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88596" y="-368665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69" y="0"/>
                </a:lnTo>
                <a:lnTo>
                  <a:pt x="8743569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47416" y="2948546"/>
            <a:ext cx="13742358" cy="5919034"/>
          </a:xfrm>
          <a:custGeom>
            <a:avLst/>
            <a:gdLst/>
            <a:ahLst/>
            <a:cxnLst/>
            <a:rect r="r" b="b" t="t" l="l"/>
            <a:pathLst>
              <a:path h="5919034" w="13742358">
                <a:moveTo>
                  <a:pt x="0" y="0"/>
                </a:moveTo>
                <a:lnTo>
                  <a:pt x="13742358" y="0"/>
                </a:lnTo>
                <a:lnTo>
                  <a:pt x="13742358" y="5919035"/>
                </a:lnTo>
                <a:lnTo>
                  <a:pt x="0" y="5919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800" r="0" b="-1080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1055" y="2460205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9783" y="2916440"/>
            <a:ext cx="6443659" cy="53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Audi AG zatrudnia ponad 90 000 pracowników na całym świecie.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03430" y="3341174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7215" y="1744761"/>
            <a:ext cx="8216785" cy="88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sz="1819" spc="-1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AUDI AG TO NIEMIECKI PRODUCENT SAMOCHODÓW PREMIUM NALEŻĄCY DO GRUPY VOLKSWAGEN.</a:t>
            </a:r>
          </a:p>
          <a:p>
            <a:pPr algn="just">
              <a:lnSpc>
                <a:spcPts val="234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41034" y="4225534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9783" y="2559735"/>
            <a:ext cx="8216785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sz="1819" spc="-1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WIELKOŚĆ ORGANIZACJI: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9783" y="3783604"/>
            <a:ext cx="6443659" cy="53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Ingolstadt, Niemcy.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49783" y="3426899"/>
            <a:ext cx="8216785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sz="1819" spc="-1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GŁÓWNA SIEDZIBA: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9783" y="4675974"/>
            <a:ext cx="6443659" cy="80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Produkcja samochodów, badania i rozwój (R&amp;D), marketing i sprzedaż, logistyka, zasoby ludzkie, finanse.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749783" y="4319269"/>
            <a:ext cx="8216785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sz="1819" spc="-1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DZIAŁY: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1034" y="5285963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49783" y="5811928"/>
            <a:ext cx="6443659" cy="53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Motoryzacyjna, segment premium.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749783" y="5455223"/>
            <a:ext cx="8216785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sz="1819" spc="-1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BRANŻA: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8333" y="6341773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7082" y="6782688"/>
            <a:ext cx="6443659" cy="80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Luksusowe samochody osobowe, elektryczne pojazdy (EV), technologie autonomiczne i usługi cyfrowe.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687082" y="6425983"/>
            <a:ext cx="8216785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sz="1819" spc="-1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PRODUKTY I USŁUGI: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8333" y="7399107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87082" y="7849547"/>
            <a:ext cx="6443659" cy="80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Globalny zasięg, z głównym naciskiem na Europę, Chiny, USA i inne kraje rozwinięte.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687082" y="7492842"/>
            <a:ext cx="8216785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sz="1819" spc="-1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RYNKI: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29102" y="8848531"/>
            <a:ext cx="10425058" cy="80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Audi oferuje innowacyjne produkty, takie jak modele elektryczne z linii e-tron, a także luksusowe SUV-y i sedany. Firma intensywnie inwestuje w złączoność samochodów, autonomiczną jazdę i technologie ekologiczne.</a:t>
            </a:r>
          </a:p>
          <a:p>
            <a:pPr algn="just">
              <a:lnSpc>
                <a:spcPts val="210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9642" y="918621"/>
            <a:ext cx="13035113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MODEL PIĘCIU SIŁ PORTERA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-1652328"/>
            <a:ext cx="10480661" cy="13591656"/>
            <a:chOff x="0" y="0"/>
            <a:chExt cx="697114" cy="904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7114" cy="904040"/>
            </a:xfrm>
            <a:custGeom>
              <a:avLst/>
              <a:gdLst/>
              <a:ahLst/>
              <a:cxnLst/>
              <a:rect r="r" b="b" t="t" l="l"/>
              <a:pathLst>
                <a:path h="904040" w="697114">
                  <a:moveTo>
                    <a:pt x="203200" y="0"/>
                  </a:moveTo>
                  <a:lnTo>
                    <a:pt x="697114" y="0"/>
                  </a:lnTo>
                  <a:lnTo>
                    <a:pt x="493914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9525"/>
              <a:ext cx="493914" cy="913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53060" y="35447"/>
            <a:ext cx="11070238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ANALIZA OTOCZENIA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637481">
            <a:off x="-1168333" y="7407157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13391">
            <a:off x="10002056" y="-1440785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13391">
            <a:off x="10396270" y="-507551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2" y="0"/>
                </a:lnTo>
                <a:lnTo>
                  <a:pt x="3072502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637481">
            <a:off x="-857918" y="8632099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58720" y="-197971"/>
            <a:ext cx="8294823" cy="5529882"/>
          </a:xfrm>
          <a:custGeom>
            <a:avLst/>
            <a:gdLst/>
            <a:ahLst/>
            <a:cxnLst/>
            <a:rect r="r" b="b" t="t" l="l"/>
            <a:pathLst>
              <a:path h="5529882" w="8294823">
                <a:moveTo>
                  <a:pt x="0" y="0"/>
                </a:moveTo>
                <a:lnTo>
                  <a:pt x="8294824" y="0"/>
                </a:lnTo>
                <a:lnTo>
                  <a:pt x="829482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49719" y="4565554"/>
            <a:ext cx="11738281" cy="7825521"/>
          </a:xfrm>
          <a:custGeom>
            <a:avLst/>
            <a:gdLst/>
            <a:ahLst/>
            <a:cxnLst/>
            <a:rect r="r" b="b" t="t" l="l"/>
            <a:pathLst>
              <a:path h="7825521" w="11738281">
                <a:moveTo>
                  <a:pt x="0" y="0"/>
                </a:moveTo>
                <a:lnTo>
                  <a:pt x="11738281" y="0"/>
                </a:lnTo>
                <a:lnTo>
                  <a:pt x="11738281" y="7825521"/>
                </a:lnTo>
                <a:lnTo>
                  <a:pt x="0" y="7825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2503" y="2068606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7913" y="2503244"/>
            <a:ext cx="6443659" cy="103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Dostawcy kluczowych komponentów (np. półprzewodników) mają wysoką siłę przetargową z powodu ograniczonej liczby alternatyw.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Wzrost kosztów surowców może wpływać na marże Audi.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917913" y="2086812"/>
            <a:ext cx="4909268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SIŁA PRZETARGOWA DOSTAWCÓW: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9358" y="3446916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4768" y="6921091"/>
            <a:ext cx="6443659" cy="53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Alternatywy takie jak transport publiczny, car-sharing czy samochody elektryczne z niższego segmentu cenowego (np. Nissan Leaf).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4768" y="3595542"/>
            <a:ext cx="5571204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SIŁA PRZETARGOWA NABYWCÓW: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14768" y="3965270"/>
            <a:ext cx="6443659" cy="129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Klienci w segmencie premium są wymagający i oczekują wysokiej jakości oraz innowacji.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Rosnąca liczba alternatywnych opcji (np. Tesla) zwiększa presję na innowacyjność Audi.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36372" y="5428451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14768" y="5394929"/>
            <a:ext cx="5571204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RYZYKO WEJŚCIA NOWYCH GRACZY: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14768" y="5782947"/>
            <a:ext cx="6443659" cy="77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Wysokie bariery wejścia (koszty technologii, budowy marki).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Start-upy EV (jak Lucid Motors) stanowią potencjalne zagrożenie.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736372" y="6480489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14768" y="6551363"/>
            <a:ext cx="5571204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ZAGROŻENIE SUBSTYTUTAMI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8333" y="7759680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2725" y="7845405"/>
            <a:ext cx="5571204" cy="28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RYWALIZACJA W BRANŻY: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82725" y="8306394"/>
            <a:ext cx="6443659" cy="129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Bardzo silna konkurencja w segmencie premium: Mercedes-Benz, BMW, Tesla.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Innowacje i marketing odgrywają kluczową rolę w przewadze konkurencyjnej.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917913" y="9583653"/>
            <a:ext cx="6443659" cy="80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Wnioski: Największym zagrożeniem dla zyskowności Audi są wysokie koszty dostaw komponentów oraz intensywna rywalizacja w segmencie premium.</a:t>
            </a:r>
          </a:p>
          <a:p>
            <a:pPr algn="just">
              <a:lnSpc>
                <a:spcPts val="210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9964" y="-2300353"/>
            <a:ext cx="14116554" cy="15701189"/>
            <a:chOff x="0" y="0"/>
            <a:chExt cx="812800" cy="904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04040"/>
            </a:xfrm>
            <a:custGeom>
              <a:avLst/>
              <a:gdLst/>
              <a:ahLst/>
              <a:cxnLst/>
              <a:rect r="r" b="b" t="t" l="l"/>
              <a:pathLst>
                <a:path h="90404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9525"/>
              <a:ext cx="609600" cy="913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64629" y="1821401"/>
            <a:ext cx="4442119" cy="4790374"/>
            <a:chOff x="0" y="0"/>
            <a:chExt cx="812800" cy="8765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76522"/>
            </a:xfrm>
            <a:custGeom>
              <a:avLst/>
              <a:gdLst/>
              <a:ahLst/>
              <a:cxnLst/>
              <a:rect r="r" b="b" t="t" l="l"/>
              <a:pathLst>
                <a:path h="876522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31082" t="0" r="-3108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4578575">
            <a:off x="7183349" y="1724649"/>
            <a:ext cx="5892065" cy="1992589"/>
          </a:xfrm>
          <a:custGeom>
            <a:avLst/>
            <a:gdLst/>
            <a:ahLst/>
            <a:cxnLst/>
            <a:rect r="r" b="b" t="t" l="l"/>
            <a:pathLst>
              <a:path h="1992589" w="5892065">
                <a:moveTo>
                  <a:pt x="0" y="0"/>
                </a:moveTo>
                <a:lnTo>
                  <a:pt x="5892065" y="0"/>
                </a:lnTo>
                <a:lnTo>
                  <a:pt x="5892065" y="1992589"/>
                </a:lnTo>
                <a:lnTo>
                  <a:pt x="0" y="1992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34665" y="3854009"/>
            <a:ext cx="7144519" cy="4790374"/>
            <a:chOff x="0" y="0"/>
            <a:chExt cx="1307274" cy="876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7274" cy="876522"/>
            </a:xfrm>
            <a:custGeom>
              <a:avLst/>
              <a:gdLst/>
              <a:ahLst/>
              <a:cxnLst/>
              <a:rect r="r" b="b" t="t" l="l"/>
              <a:pathLst>
                <a:path h="876522" w="1307274">
                  <a:moveTo>
                    <a:pt x="203200" y="0"/>
                  </a:moveTo>
                  <a:lnTo>
                    <a:pt x="1307274" y="0"/>
                  </a:lnTo>
                  <a:lnTo>
                    <a:pt x="1104074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-318" t="0" r="-318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false" rot="-4578575">
            <a:off x="13757450" y="8713611"/>
            <a:ext cx="5892065" cy="1992589"/>
          </a:xfrm>
          <a:custGeom>
            <a:avLst/>
            <a:gdLst/>
            <a:ahLst/>
            <a:cxnLst/>
            <a:rect r="r" b="b" t="t" l="l"/>
            <a:pathLst>
              <a:path h="1992589" w="5892065">
                <a:moveTo>
                  <a:pt x="5892065" y="0"/>
                </a:moveTo>
                <a:lnTo>
                  <a:pt x="0" y="0"/>
                </a:lnTo>
                <a:lnTo>
                  <a:pt x="0" y="1992589"/>
                </a:lnTo>
                <a:lnTo>
                  <a:pt x="5892065" y="1992589"/>
                </a:lnTo>
                <a:lnTo>
                  <a:pt x="58920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9243" y="224627"/>
            <a:ext cx="117884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ANALIZA MAKROOTOCZENIA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102883"/>
            <a:ext cx="9575997" cy="103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(SWOT - SZANSE I ZAGROŻENIA)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563237"/>
            <a:ext cx="7704435" cy="143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3850" indent="-161925" lvl="1">
              <a:lnSpc>
                <a:spcPts val="1935"/>
              </a:lnSpc>
              <a:buFont typeface="Arial"/>
              <a:buChar char="•"/>
            </a:pPr>
            <a:r>
              <a:rPr lang="en-US" sz="1500" spc="-82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Rozwój rynku samochodów elektrycznych (EV): Rosnące zainteresowanie ekologicznymi rozwiązaniami.</a:t>
            </a:r>
          </a:p>
          <a:p>
            <a:pPr algn="just" marL="323850" indent="-161925" lvl="1">
              <a:lnSpc>
                <a:spcPts val="1935"/>
              </a:lnSpc>
              <a:buFont typeface="Arial"/>
              <a:buChar char="•"/>
            </a:pPr>
            <a:r>
              <a:rPr lang="en-US" sz="1500" spc="-82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Wsparcie rządowe: Subsydia i ulgi podatkowe na pojazdy elektryczne w wielu krajach.</a:t>
            </a:r>
          </a:p>
          <a:p>
            <a:pPr algn="just" marL="323850" indent="-161925" lvl="1">
              <a:lnSpc>
                <a:spcPts val="1935"/>
              </a:lnSpc>
              <a:buFont typeface="Arial"/>
              <a:buChar char="•"/>
            </a:pPr>
            <a:r>
              <a:rPr lang="en-US" sz="1500" spc="-82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Postęp technologiczny: Rozwój sztucznej inteligencji i autonomicznych pojazdów.</a:t>
            </a:r>
          </a:p>
          <a:p>
            <a:pPr algn="just" marL="323850" indent="-161925" lvl="1">
              <a:lnSpc>
                <a:spcPts val="1935"/>
              </a:lnSpc>
              <a:buFont typeface="Arial"/>
              <a:buChar char="•"/>
            </a:pPr>
            <a:r>
              <a:rPr lang="en-US" sz="1500" spc="-82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Globalna ekspansja: Możliwość zwiększenia sprzedaży na rynkach rozwijających się (np. Chiny, Indie).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887764"/>
            <a:ext cx="2335882" cy="58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2"/>
              </a:lnSpc>
            </a:pPr>
            <a:r>
              <a:rPr lang="en-US" sz="340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SZANSE: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9726" y="7689979"/>
            <a:ext cx="7704435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3850" indent="-161925" lvl="1">
              <a:lnSpc>
                <a:spcPts val="1935"/>
              </a:lnSpc>
              <a:buFont typeface="Arial"/>
              <a:buChar char="•"/>
            </a:pPr>
            <a:r>
              <a:rPr lang="en-US" sz="1500" spc="-82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Rosnąca konkurencja: Tesla, nowe startupy EV, oraz tradycyjni gracze (BMW, Mercedes-Benz).</a:t>
            </a:r>
          </a:p>
          <a:p>
            <a:pPr algn="just" marL="323850" indent="-161925" lvl="1">
              <a:lnSpc>
                <a:spcPts val="1935"/>
              </a:lnSpc>
              <a:buFont typeface="Arial"/>
              <a:buChar char="•"/>
            </a:pPr>
            <a:r>
              <a:rPr lang="en-US" sz="1500" spc="-82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Regulacje ekologiczne: Wysokie koszty dostosowania produkcji do norm emisji CO2.</a:t>
            </a:r>
          </a:p>
          <a:p>
            <a:pPr algn="just" marL="323850" indent="-161925" lvl="1">
              <a:lnSpc>
                <a:spcPts val="1935"/>
              </a:lnSpc>
              <a:buFont typeface="Arial"/>
              <a:buChar char="•"/>
            </a:pPr>
            <a:r>
              <a:rPr lang="en-US" sz="1500" spc="-82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Kryzysy ekonomiczne: Wahania popytu na dobra luksusowe w czasie recesji.</a:t>
            </a:r>
          </a:p>
          <a:p>
            <a:pPr algn="just" marL="323850" indent="-161925" lvl="1">
              <a:lnSpc>
                <a:spcPts val="1935"/>
              </a:lnSpc>
              <a:buFont typeface="Arial"/>
              <a:buChar char="•"/>
            </a:pPr>
            <a:r>
              <a:rPr lang="en-US" sz="1500" spc="-82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Problemy w łańcuchu dostaw: Braki półprzewodników i inne trudności logistyczne.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736842"/>
            <a:ext cx="2335882" cy="58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2"/>
              </a:lnSpc>
            </a:pPr>
            <a:r>
              <a:rPr lang="en-US" sz="340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ZAGROŻENIA: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771" y="2271824"/>
            <a:ext cx="5906778" cy="4790374"/>
            <a:chOff x="0" y="0"/>
            <a:chExt cx="1080797" cy="8765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0797" cy="876522"/>
            </a:xfrm>
            <a:custGeom>
              <a:avLst/>
              <a:gdLst/>
              <a:ahLst/>
              <a:cxnLst/>
              <a:rect r="r" b="b" t="t" l="l"/>
              <a:pathLst>
                <a:path h="876522" w="1080797">
                  <a:moveTo>
                    <a:pt x="203200" y="0"/>
                  </a:moveTo>
                  <a:lnTo>
                    <a:pt x="1080797" y="0"/>
                  </a:lnTo>
                  <a:lnTo>
                    <a:pt x="877597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0984" t="0" r="-2098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772736" y="3312701"/>
            <a:ext cx="5851768" cy="4790374"/>
            <a:chOff x="0" y="0"/>
            <a:chExt cx="1070732" cy="8765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0732" cy="876522"/>
            </a:xfrm>
            <a:custGeom>
              <a:avLst/>
              <a:gdLst/>
              <a:ahLst/>
              <a:cxnLst/>
              <a:rect r="r" b="b" t="t" l="l"/>
              <a:pathLst>
                <a:path h="876522" w="1070732">
                  <a:moveTo>
                    <a:pt x="203200" y="0"/>
                  </a:moveTo>
                  <a:lnTo>
                    <a:pt x="1070732" y="0"/>
                  </a:lnTo>
                  <a:lnTo>
                    <a:pt x="867532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11434" t="0" r="-1143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270006" y="2361216"/>
            <a:ext cx="5989294" cy="4790374"/>
            <a:chOff x="0" y="0"/>
            <a:chExt cx="1095896" cy="8765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5896" cy="876522"/>
            </a:xfrm>
            <a:custGeom>
              <a:avLst/>
              <a:gdLst/>
              <a:ahLst/>
              <a:cxnLst/>
              <a:rect r="r" b="b" t="t" l="l"/>
              <a:pathLst>
                <a:path h="876522" w="1095896">
                  <a:moveTo>
                    <a:pt x="203200" y="0"/>
                  </a:moveTo>
                  <a:lnTo>
                    <a:pt x="1095896" y="0"/>
                  </a:lnTo>
                  <a:lnTo>
                    <a:pt x="892696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10024" t="0" r="-1002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41771" y="3756972"/>
            <a:ext cx="5571308" cy="3305225"/>
            <a:chOff x="0" y="0"/>
            <a:chExt cx="1467340" cy="8705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7340" cy="870512"/>
            </a:xfrm>
            <a:custGeom>
              <a:avLst/>
              <a:gdLst/>
              <a:ahLst/>
              <a:cxnLst/>
              <a:rect r="r" b="b" t="t" l="l"/>
              <a:pathLst>
                <a:path h="870512" w="1467340">
                  <a:moveTo>
                    <a:pt x="203200" y="0"/>
                  </a:moveTo>
                  <a:lnTo>
                    <a:pt x="1467340" y="0"/>
                  </a:lnTo>
                  <a:lnTo>
                    <a:pt x="1264140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9525"/>
              <a:ext cx="1264140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95123" y="4797850"/>
            <a:ext cx="6128291" cy="3305225"/>
            <a:chOff x="0" y="0"/>
            <a:chExt cx="1614035" cy="8705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14035" cy="870512"/>
            </a:xfrm>
            <a:custGeom>
              <a:avLst/>
              <a:gdLst/>
              <a:ahLst/>
              <a:cxnLst/>
              <a:rect r="r" b="b" t="t" l="l"/>
              <a:pathLst>
                <a:path h="870512" w="1614035">
                  <a:moveTo>
                    <a:pt x="203200" y="0"/>
                  </a:moveTo>
                  <a:lnTo>
                    <a:pt x="1614035" y="0"/>
                  </a:lnTo>
                  <a:lnTo>
                    <a:pt x="1410835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9525"/>
              <a:ext cx="1410835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270006" y="3846365"/>
            <a:ext cx="5653824" cy="3305225"/>
            <a:chOff x="0" y="0"/>
            <a:chExt cx="1489073" cy="8705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9073" cy="870512"/>
            </a:xfrm>
            <a:custGeom>
              <a:avLst/>
              <a:gdLst/>
              <a:ahLst/>
              <a:cxnLst/>
              <a:rect r="r" b="b" t="t" l="l"/>
              <a:pathLst>
                <a:path h="870512" w="1489073">
                  <a:moveTo>
                    <a:pt x="203200" y="0"/>
                  </a:moveTo>
                  <a:lnTo>
                    <a:pt x="1489073" y="0"/>
                  </a:lnTo>
                  <a:lnTo>
                    <a:pt x="1285873" y="870512"/>
                  </a:lnTo>
                  <a:lnTo>
                    <a:pt x="0" y="870512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9525"/>
              <a:ext cx="1285873" cy="88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4578575">
            <a:off x="-1280790" y="-996295"/>
            <a:ext cx="5892065" cy="1992589"/>
          </a:xfrm>
          <a:custGeom>
            <a:avLst/>
            <a:gdLst/>
            <a:ahLst/>
            <a:cxnLst/>
            <a:rect r="r" b="b" t="t" l="l"/>
            <a:pathLst>
              <a:path h="1992589" w="5892065">
                <a:moveTo>
                  <a:pt x="0" y="0"/>
                </a:moveTo>
                <a:lnTo>
                  <a:pt x="5892064" y="0"/>
                </a:lnTo>
                <a:lnTo>
                  <a:pt x="5892064" y="1992590"/>
                </a:lnTo>
                <a:lnTo>
                  <a:pt x="0" y="1992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-4578575">
            <a:off x="14162001" y="8666645"/>
            <a:ext cx="5892065" cy="1992589"/>
          </a:xfrm>
          <a:custGeom>
            <a:avLst/>
            <a:gdLst/>
            <a:ahLst/>
            <a:cxnLst/>
            <a:rect r="r" b="b" t="t" l="l"/>
            <a:pathLst>
              <a:path h="1992589" w="5892065">
                <a:moveTo>
                  <a:pt x="5892064" y="1992590"/>
                </a:moveTo>
                <a:lnTo>
                  <a:pt x="0" y="1992590"/>
                </a:lnTo>
                <a:lnTo>
                  <a:pt x="0" y="0"/>
                </a:lnTo>
                <a:lnTo>
                  <a:pt x="5892064" y="0"/>
                </a:lnTo>
                <a:lnTo>
                  <a:pt x="5892064" y="199259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08453" y="785397"/>
            <a:ext cx="12230412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MISJA, WIZJA I CELE STRATEGICZNE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3324" y="516015"/>
            <a:ext cx="486242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AUDI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35867" y="7056340"/>
            <a:ext cx="946352" cy="86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06641" y="6199845"/>
            <a:ext cx="946352" cy="86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59471" y="6198112"/>
            <a:ext cx="946352" cy="86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78338" y="6234478"/>
            <a:ext cx="1846713" cy="82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57"/>
              </a:lnSpc>
            </a:pPr>
            <a:r>
              <a:rPr lang="en-US" sz="5083" i="true" spc="-279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MISJA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3179" y="7315259"/>
            <a:ext cx="3309859" cy="515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063"/>
              </a:lnSpc>
              <a:spcBef>
                <a:spcPct val="0"/>
              </a:spcBef>
            </a:pPr>
            <a:r>
              <a:rPr lang="en-US" sz="1599" spc="-87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"Tworzenie zrównoważonej, inteligentnej i luksusowej mobilności".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08469" y="7153715"/>
            <a:ext cx="184671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5000" i="true" spc="-275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WIZJA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07820" y="2252774"/>
            <a:ext cx="3309859" cy="77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063"/>
              </a:lnSpc>
              <a:spcBef>
                <a:spcPct val="0"/>
              </a:spcBef>
            </a:pPr>
            <a:r>
              <a:rPr lang="en-US" sz="1599" spc="-87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"Być liderem w dziedzinie innowacyjnych i zrównoważonych rozwiązań motoryzacyjnych".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08119" y="7471060"/>
            <a:ext cx="5091203" cy="147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8" indent="-172719" lvl="1">
              <a:lnSpc>
                <a:spcPts val="2063"/>
              </a:lnSpc>
              <a:spcBef>
                <a:spcPct val="0"/>
              </a:spcBef>
              <a:buFont typeface="Arial"/>
              <a:buChar char="•"/>
            </a:pPr>
            <a:r>
              <a:rPr lang="en-US" sz="1599" spc="-87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Zwięk</a:t>
            </a:r>
            <a:r>
              <a:rPr lang="en-US" sz="1599" spc="-87" strike="noStrike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szenie udziału pojazdów elektrycznych w sprzedaży do 50% do 2030 r.</a:t>
            </a:r>
          </a:p>
          <a:p>
            <a:pPr algn="just" marL="345438" indent="-172719" lvl="1">
              <a:lnSpc>
                <a:spcPts val="2063"/>
              </a:lnSpc>
              <a:spcBef>
                <a:spcPct val="0"/>
              </a:spcBef>
              <a:buFont typeface="Arial"/>
              <a:buChar char="•"/>
            </a:pPr>
            <a:r>
              <a:rPr lang="en-US" sz="1599" spc="-87" strike="noStrike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Rozwój autonomicznych systemów jazdy i usług cyfrowych.</a:t>
            </a:r>
          </a:p>
          <a:p>
            <a:pPr algn="just" marL="345438" indent="-172719" lvl="1">
              <a:lnSpc>
                <a:spcPts val="2063"/>
              </a:lnSpc>
              <a:spcBef>
                <a:spcPct val="0"/>
              </a:spcBef>
              <a:buFont typeface="Arial"/>
              <a:buChar char="•"/>
            </a:pPr>
            <a:r>
              <a:rPr lang="en-US" sz="1599" spc="-87" strike="noStrike" u="none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Osiągnięcie neutralności węglowej w produkcji do 2050 r.</a:t>
            </a:r>
          </a:p>
          <a:p>
            <a:pPr algn="just">
              <a:lnSpc>
                <a:spcPts val="1548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173832" y="6460001"/>
            <a:ext cx="4947941" cy="50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00" i="true" spc="-170">
                <a:solidFill>
                  <a:srgbClr val="FFFFFF"/>
                </a:solidFill>
                <a:latin typeface="Helios Italics"/>
                <a:ea typeface="Helios Italics"/>
                <a:cs typeface="Helios Italics"/>
                <a:sym typeface="Helios Italics"/>
              </a:rPr>
              <a:t>CELE STRATEGICZNE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9905" y="8683402"/>
            <a:ext cx="10303466" cy="515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63"/>
              </a:lnSpc>
            </a:pPr>
            <a:r>
              <a:rPr lang="en-US" sz="1599" spc="-87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Ocena spójności: Misja, wizja i cele strategiczne są zgodne z diagnozą otoczenia oraz zasobami Audi. Firma kładzie nacisk na rozwój innowacji technologicznych, co jest kluczowe w rywalizacji z konkurencją.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652328"/>
            <a:ext cx="10480661" cy="13591656"/>
            <a:chOff x="0" y="0"/>
            <a:chExt cx="697114" cy="904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7114" cy="904040"/>
            </a:xfrm>
            <a:custGeom>
              <a:avLst/>
              <a:gdLst/>
              <a:ahLst/>
              <a:cxnLst/>
              <a:rect r="r" b="b" t="t" l="l"/>
              <a:pathLst>
                <a:path h="904040" w="697114">
                  <a:moveTo>
                    <a:pt x="203200" y="0"/>
                  </a:moveTo>
                  <a:lnTo>
                    <a:pt x="697114" y="0"/>
                  </a:lnTo>
                  <a:lnTo>
                    <a:pt x="493914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9525"/>
              <a:ext cx="493914" cy="913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9851" y="294750"/>
            <a:ext cx="9268637" cy="267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</a:pPr>
            <a:r>
              <a:rPr lang="en-US" sz="77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OCENA ADEKWATNOŚCI MISJI, WIZJI I CELÓW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637481">
            <a:off x="-1349521" y="7024965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13391">
            <a:off x="10002056" y="-1440785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637481">
            <a:off x="-857918" y="8632099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24249" y="-523255"/>
            <a:ext cx="10220341" cy="6802445"/>
          </a:xfrm>
          <a:custGeom>
            <a:avLst/>
            <a:gdLst/>
            <a:ahLst/>
            <a:cxnLst/>
            <a:rect r="r" b="b" t="t" l="l"/>
            <a:pathLst>
              <a:path h="6802445" w="10220341">
                <a:moveTo>
                  <a:pt x="0" y="0"/>
                </a:moveTo>
                <a:lnTo>
                  <a:pt x="10220340" y="0"/>
                </a:lnTo>
                <a:lnTo>
                  <a:pt x="10220340" y="6802445"/>
                </a:lnTo>
                <a:lnTo>
                  <a:pt x="0" y="6802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69852" y="4689893"/>
            <a:ext cx="8308377" cy="5529882"/>
          </a:xfrm>
          <a:custGeom>
            <a:avLst/>
            <a:gdLst/>
            <a:ahLst/>
            <a:cxnLst/>
            <a:rect r="r" b="b" t="t" l="l"/>
            <a:pathLst>
              <a:path h="5529882" w="8308377">
                <a:moveTo>
                  <a:pt x="0" y="0"/>
                </a:moveTo>
                <a:lnTo>
                  <a:pt x="8308377" y="0"/>
                </a:lnTo>
                <a:lnTo>
                  <a:pt x="8308377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361925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6412" y="4874597"/>
            <a:ext cx="6443659" cy="51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Cele strategiczne Audi są zgodne z trendami globalnymi (elektromobilność, zrównoważoność).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8673" y="5553819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9856" y="6010287"/>
            <a:ext cx="6443659" cy="51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Silne zaplecze technologiczne (Grupa Volkswagen), inwestycje w R&amp;D oraz współpraca z dostawcami.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55895" y="5666880"/>
            <a:ext cx="3272699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ZASOBY I KOMPETENCJE: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6412" y="4447650"/>
            <a:ext cx="3272699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OTOCZENIE RYNKOWE: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3504" y="6921323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45542" y="7007048"/>
            <a:ext cx="3272699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KONIECZNOŚĆ ZMIANY: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0980" y="7435784"/>
            <a:ext cx="6443659" cy="1555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Powód do zmiany: Wzrost konkurencji w segmencie EV (Tesla, chińskie firmy).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Propozycja zmian: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a) Zwiększenie inwestycji w innowacje (np. baterie solid-state).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b) Przekształcenie fabryk na bardziej ekologiczne</a:t>
            </a:r>
          </a:p>
          <a:p>
            <a:pPr algn="just">
              <a:lnSpc>
                <a:spcPts val="210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7578" y="-4592233"/>
            <a:ext cx="10141585" cy="15563072"/>
            <a:chOff x="0" y="0"/>
            <a:chExt cx="1081586" cy="1659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1586" cy="1659780"/>
            </a:xfrm>
            <a:custGeom>
              <a:avLst/>
              <a:gdLst/>
              <a:ahLst/>
              <a:cxnLst/>
              <a:rect r="r" b="b" t="t" l="l"/>
              <a:pathLst>
                <a:path h="1659780" w="1081586">
                  <a:moveTo>
                    <a:pt x="203200" y="0"/>
                  </a:moveTo>
                  <a:lnTo>
                    <a:pt x="1081586" y="0"/>
                  </a:lnTo>
                  <a:lnTo>
                    <a:pt x="878386" y="1659780"/>
                  </a:lnTo>
                  <a:lnTo>
                    <a:pt x="0" y="165978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FF313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9525"/>
              <a:ext cx="878386" cy="1669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27900" y="57524"/>
            <a:ext cx="3390651" cy="33906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2992" t="0" r="-22992" b="0"/>
              </a:stretch>
            </a:blipFill>
            <a:ln w="85725" cap="sq">
              <a:solidFill>
                <a:srgbClr val="FF3131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760264" y="7277250"/>
            <a:ext cx="3009750" cy="30097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85725" cap="sq">
              <a:solidFill>
                <a:srgbClr val="FF3131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9590528">
            <a:off x="15889545" y="7982084"/>
            <a:ext cx="3552382" cy="3552382"/>
          </a:xfrm>
          <a:custGeom>
            <a:avLst/>
            <a:gdLst/>
            <a:ahLst/>
            <a:cxnLst/>
            <a:rect r="r" b="b" t="t" l="l"/>
            <a:pathLst>
              <a:path h="3552382" w="3552382">
                <a:moveTo>
                  <a:pt x="0" y="0"/>
                </a:moveTo>
                <a:lnTo>
                  <a:pt x="3552382" y="0"/>
                </a:lnTo>
                <a:lnTo>
                  <a:pt x="3552382" y="3552382"/>
                </a:lnTo>
                <a:lnTo>
                  <a:pt x="0" y="35523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590528">
            <a:off x="15689166" y="9217975"/>
            <a:ext cx="2138050" cy="2138050"/>
          </a:xfrm>
          <a:custGeom>
            <a:avLst/>
            <a:gdLst/>
            <a:ahLst/>
            <a:cxnLst/>
            <a:rect r="r" b="b" t="t" l="l"/>
            <a:pathLst>
              <a:path h="2138050" w="2138050">
                <a:moveTo>
                  <a:pt x="0" y="0"/>
                </a:moveTo>
                <a:lnTo>
                  <a:pt x="2138050" y="0"/>
                </a:lnTo>
                <a:lnTo>
                  <a:pt x="2138050" y="2138050"/>
                </a:lnTo>
                <a:lnTo>
                  <a:pt x="0" y="2138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637481">
            <a:off x="-1349521" y="7024965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3"/>
                </a:lnTo>
                <a:lnTo>
                  <a:pt x="0" y="3072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0637481">
            <a:off x="-857918" y="8632099"/>
            <a:ext cx="3072503" cy="3072503"/>
          </a:xfrm>
          <a:custGeom>
            <a:avLst/>
            <a:gdLst/>
            <a:ahLst/>
            <a:cxnLst/>
            <a:rect r="r" b="b" t="t" l="l"/>
            <a:pathLst>
              <a:path h="3072503" w="3072503">
                <a:moveTo>
                  <a:pt x="0" y="0"/>
                </a:moveTo>
                <a:lnTo>
                  <a:pt x="3072503" y="0"/>
                </a:lnTo>
                <a:lnTo>
                  <a:pt x="3072503" y="3072502"/>
                </a:lnTo>
                <a:lnTo>
                  <a:pt x="0" y="3072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6077" y="857250"/>
            <a:ext cx="955737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STRATEGIE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6077" y="2228850"/>
            <a:ext cx="643182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599"/>
              </a:lnSpc>
            </a:pPr>
            <a:r>
              <a:rPr lang="en-US" sz="9000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FUNKCJONALNE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361925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6412" y="4874597"/>
            <a:ext cx="6443659" cy="25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Wdrożenie technologii niskoemisyjnych w fabrykach.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8673" y="5553819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96412" y="6075840"/>
            <a:ext cx="6443659" cy="25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Promocja nowych modeli EV z naciskiem na luksus i innowacje.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05025" y="5666154"/>
            <a:ext cx="3272699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STRATEGIA MARKETINGU: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5025" y="4447650"/>
            <a:ext cx="3272699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STRATEGIA PRODUKCJI: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9190" y="6895915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45542" y="7007048"/>
            <a:ext cx="3272699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STRATEGIA SPRZEDAŻY: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93864" y="7416734"/>
            <a:ext cx="6443659" cy="25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Rozwój modelu subskrypcji pojazdów premium.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05412" y="139383"/>
            <a:ext cx="6435522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DIAGNOZA POZIOMU ZARZĄDZANIA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55315" y="1129983"/>
            <a:ext cx="6431823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 i="true">
                <a:solidFill>
                  <a:srgbClr val="FF3131"/>
                </a:solidFill>
                <a:latin typeface="Anton Italics"/>
                <a:ea typeface="Anton Italics"/>
                <a:cs typeface="Anton Italics"/>
                <a:sym typeface="Anton Italics"/>
              </a:rPr>
              <a:t>KAPITAŁEM LUDZKIM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13834" y="3744320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16366" y="3943418"/>
            <a:ext cx="6443659" cy="53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Audi AG stosuje zaawansowane systemy zarządzania zasobami ludzkimi, z naciskiem na rozwój pracowników poprzez szkolenia i programy motywacyjne.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70013" y="4947522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60186" y="5279970"/>
            <a:ext cx="6443659" cy="26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Firma promuje różnorodność oraz kulturę inkluzywności.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70013" y="5999640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60186" y="6092314"/>
            <a:ext cx="6443659" cy="106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Mobbing: Dotychczasowe raporty nie wskazują na poważne przypadki mobbingu, ale intensywna presja na wyniki może powodować stres wśród pracowników.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427560" y="7578603"/>
            <a:ext cx="7021271" cy="80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Wpływ: Efektywne zarządzanie kapitałem ludzkim poprawia morale pracowników i jakość działania firmy. Możliwe ryzyka związane z mobbingiem należy monitorować.</a:t>
            </a:r>
          </a:p>
          <a:p>
            <a:pPr algn="just">
              <a:lnSpc>
                <a:spcPts val="210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56556" y="0"/>
            <a:ext cx="8831444" cy="10287000"/>
            <a:chOff x="0" y="0"/>
            <a:chExt cx="8831225" cy="10286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7"/>
              <a:ext cx="8834019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834019">
                  <a:moveTo>
                    <a:pt x="8834019" y="10251440"/>
                  </a:moveTo>
                  <a:cubicBezTo>
                    <a:pt x="8834019" y="10284587"/>
                    <a:pt x="8823069" y="10286873"/>
                    <a:pt x="8794519" y="10286873"/>
                  </a:cubicBezTo>
                  <a:cubicBezTo>
                    <a:pt x="5864335" y="10286238"/>
                    <a:pt x="2934282" y="10286238"/>
                    <a:pt x="4098" y="10286238"/>
                  </a:cubicBezTo>
                  <a:cubicBezTo>
                    <a:pt x="0" y="10272395"/>
                    <a:pt x="6444" y="10259822"/>
                    <a:pt x="9443" y="10246995"/>
                  </a:cubicBezTo>
                  <a:cubicBezTo>
                    <a:pt x="138242" y="9685401"/>
                    <a:pt x="267172" y="9123934"/>
                    <a:pt x="396362" y="8562467"/>
                  </a:cubicBezTo>
                  <a:cubicBezTo>
                    <a:pt x="580566" y="7761986"/>
                    <a:pt x="765161" y="6961632"/>
                    <a:pt x="949234" y="6161151"/>
                  </a:cubicBezTo>
                  <a:cubicBezTo>
                    <a:pt x="1176589" y="5172583"/>
                    <a:pt x="1403421" y="4184015"/>
                    <a:pt x="1630645" y="3195574"/>
                  </a:cubicBezTo>
                  <a:cubicBezTo>
                    <a:pt x="1861519" y="2191385"/>
                    <a:pt x="2092524" y="1187323"/>
                    <a:pt x="2324049" y="183261"/>
                  </a:cubicBezTo>
                  <a:cubicBezTo>
                    <a:pt x="2338129" y="122174"/>
                    <a:pt x="2347124" y="59690"/>
                    <a:pt x="2369937" y="635"/>
                  </a:cubicBezTo>
                  <a:cubicBezTo>
                    <a:pt x="4511552" y="635"/>
                    <a:pt x="6653166" y="635"/>
                    <a:pt x="8794780" y="0"/>
                  </a:cubicBezTo>
                  <a:cubicBezTo>
                    <a:pt x="8823852" y="0"/>
                    <a:pt x="8833758" y="3429"/>
                    <a:pt x="8833758" y="35814"/>
                  </a:cubicBezTo>
                  <a:cubicBezTo>
                    <a:pt x="8832976" y="3441065"/>
                    <a:pt x="8832976" y="6846316"/>
                    <a:pt x="8834019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30610" t="0" r="-3061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950962">
            <a:off x="8967602" y="-560237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8"/>
                </a:lnTo>
                <a:lnTo>
                  <a:pt x="0" y="459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0962">
            <a:off x="8822626" y="-705213"/>
            <a:ext cx="3360891" cy="3360891"/>
          </a:xfrm>
          <a:custGeom>
            <a:avLst/>
            <a:gdLst/>
            <a:ahLst/>
            <a:cxnLst/>
            <a:rect r="r" b="b" t="t" l="l"/>
            <a:pathLst>
              <a:path h="3360891" w="3360891">
                <a:moveTo>
                  <a:pt x="0" y="0"/>
                </a:moveTo>
                <a:lnTo>
                  <a:pt x="3360891" y="0"/>
                </a:lnTo>
                <a:lnTo>
                  <a:pt x="3360891" y="3360891"/>
                </a:lnTo>
                <a:lnTo>
                  <a:pt x="0" y="336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938400">
            <a:off x="16337080" y="7305667"/>
            <a:ext cx="3360891" cy="3360891"/>
          </a:xfrm>
          <a:custGeom>
            <a:avLst/>
            <a:gdLst/>
            <a:ahLst/>
            <a:cxnLst/>
            <a:rect r="r" b="b" t="t" l="l"/>
            <a:pathLst>
              <a:path h="3360891" w="3360891">
                <a:moveTo>
                  <a:pt x="0" y="0"/>
                </a:moveTo>
                <a:lnTo>
                  <a:pt x="3360891" y="0"/>
                </a:lnTo>
                <a:lnTo>
                  <a:pt x="3360891" y="3360891"/>
                </a:lnTo>
                <a:lnTo>
                  <a:pt x="0" y="336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38400">
            <a:off x="15068142" y="8606554"/>
            <a:ext cx="3360891" cy="3360891"/>
          </a:xfrm>
          <a:custGeom>
            <a:avLst/>
            <a:gdLst/>
            <a:ahLst/>
            <a:cxnLst/>
            <a:rect r="r" b="b" t="t" l="l"/>
            <a:pathLst>
              <a:path h="3360891" w="3360891">
                <a:moveTo>
                  <a:pt x="0" y="0"/>
                </a:moveTo>
                <a:lnTo>
                  <a:pt x="3360891" y="0"/>
                </a:lnTo>
                <a:lnTo>
                  <a:pt x="3360891" y="3360892"/>
                </a:lnTo>
                <a:lnTo>
                  <a:pt x="0" y="3360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9245" y="51913"/>
            <a:ext cx="12728027" cy="361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37"/>
              </a:lnSpc>
            </a:pPr>
            <a:r>
              <a:rPr lang="en-US" sz="10383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PROBLEMY ZARZĄDCZE     I KOMUNIKACYJNE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6139" y="4252925"/>
            <a:ext cx="946352" cy="174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  <a:p>
            <a:pPr algn="l">
              <a:lnSpc>
                <a:spcPts val="706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803001" y="4380841"/>
            <a:ext cx="3272699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KOMUNIKACJA: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8487" y="4800052"/>
            <a:ext cx="6443659" cy="103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Audi stosuje wielopoziomowy model komunikacji, ale w tak dużej organizacji możliwe są zakłócenia w przepływie informacji.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Problemy mogą wynikać z braku efektywnego feedbacku między działami.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6118" y="6045118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4238" y="6173466"/>
            <a:ext cx="3272699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PRZYWÓDZTWO: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8466" y="6592245"/>
            <a:ext cx="6443659" cy="77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Styl przywództwa oparty na wartościach, promowanie innowacji i współpracy zespołowej.</a:t>
            </a:r>
          </a:p>
          <a:p>
            <a:pPr algn="just">
              <a:lnSpc>
                <a:spcPts val="210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46139" y="7948988"/>
            <a:ext cx="8561571" cy="53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Wpływ: Skuteczna komunikacja i przywództwo pozwalają na lepsze osiąganie celów strategicznych oraz poprawiają efektywność organizacyjną.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56556" y="0"/>
            <a:ext cx="8831444" cy="10287000"/>
            <a:chOff x="0" y="0"/>
            <a:chExt cx="8831225" cy="10286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7"/>
              <a:ext cx="8834019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834019">
                  <a:moveTo>
                    <a:pt x="8834019" y="10251440"/>
                  </a:moveTo>
                  <a:cubicBezTo>
                    <a:pt x="8834019" y="10284587"/>
                    <a:pt x="8823069" y="10286873"/>
                    <a:pt x="8794519" y="10286873"/>
                  </a:cubicBezTo>
                  <a:cubicBezTo>
                    <a:pt x="5864335" y="10286238"/>
                    <a:pt x="2934282" y="10286238"/>
                    <a:pt x="4098" y="10286238"/>
                  </a:cubicBezTo>
                  <a:cubicBezTo>
                    <a:pt x="0" y="10272395"/>
                    <a:pt x="6444" y="10259822"/>
                    <a:pt x="9443" y="10246995"/>
                  </a:cubicBezTo>
                  <a:cubicBezTo>
                    <a:pt x="138242" y="9685401"/>
                    <a:pt x="267172" y="9123934"/>
                    <a:pt x="396362" y="8562467"/>
                  </a:cubicBezTo>
                  <a:cubicBezTo>
                    <a:pt x="580566" y="7761986"/>
                    <a:pt x="765161" y="6961632"/>
                    <a:pt x="949234" y="6161151"/>
                  </a:cubicBezTo>
                  <a:cubicBezTo>
                    <a:pt x="1176589" y="5172583"/>
                    <a:pt x="1403421" y="4184015"/>
                    <a:pt x="1630645" y="3195574"/>
                  </a:cubicBezTo>
                  <a:cubicBezTo>
                    <a:pt x="1861519" y="2191385"/>
                    <a:pt x="2092524" y="1187323"/>
                    <a:pt x="2324049" y="183261"/>
                  </a:cubicBezTo>
                  <a:cubicBezTo>
                    <a:pt x="2338129" y="122174"/>
                    <a:pt x="2347124" y="59690"/>
                    <a:pt x="2369937" y="635"/>
                  </a:cubicBezTo>
                  <a:cubicBezTo>
                    <a:pt x="4511552" y="635"/>
                    <a:pt x="6653166" y="635"/>
                    <a:pt x="8794780" y="0"/>
                  </a:cubicBezTo>
                  <a:cubicBezTo>
                    <a:pt x="8823852" y="0"/>
                    <a:pt x="8833758" y="3429"/>
                    <a:pt x="8833758" y="35814"/>
                  </a:cubicBezTo>
                  <a:cubicBezTo>
                    <a:pt x="8832976" y="3441065"/>
                    <a:pt x="8832976" y="6846316"/>
                    <a:pt x="8834019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7655" t="0" r="-2765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950962">
            <a:off x="8967602" y="-560237"/>
            <a:ext cx="4594247" cy="4594247"/>
          </a:xfrm>
          <a:custGeom>
            <a:avLst/>
            <a:gdLst/>
            <a:ahLst/>
            <a:cxnLst/>
            <a:rect r="r" b="b" t="t" l="l"/>
            <a:pathLst>
              <a:path h="4594247" w="4594247">
                <a:moveTo>
                  <a:pt x="0" y="0"/>
                </a:moveTo>
                <a:lnTo>
                  <a:pt x="4594247" y="0"/>
                </a:lnTo>
                <a:lnTo>
                  <a:pt x="4594247" y="4594248"/>
                </a:lnTo>
                <a:lnTo>
                  <a:pt x="0" y="459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50962">
            <a:off x="8822626" y="-705213"/>
            <a:ext cx="3360891" cy="3360891"/>
          </a:xfrm>
          <a:custGeom>
            <a:avLst/>
            <a:gdLst/>
            <a:ahLst/>
            <a:cxnLst/>
            <a:rect r="r" b="b" t="t" l="l"/>
            <a:pathLst>
              <a:path h="3360891" w="3360891">
                <a:moveTo>
                  <a:pt x="0" y="0"/>
                </a:moveTo>
                <a:lnTo>
                  <a:pt x="3360891" y="0"/>
                </a:lnTo>
                <a:lnTo>
                  <a:pt x="3360891" y="3360891"/>
                </a:lnTo>
                <a:lnTo>
                  <a:pt x="0" y="336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938400">
            <a:off x="16337080" y="7305667"/>
            <a:ext cx="3360891" cy="3360891"/>
          </a:xfrm>
          <a:custGeom>
            <a:avLst/>
            <a:gdLst/>
            <a:ahLst/>
            <a:cxnLst/>
            <a:rect r="r" b="b" t="t" l="l"/>
            <a:pathLst>
              <a:path h="3360891" w="3360891">
                <a:moveTo>
                  <a:pt x="0" y="0"/>
                </a:moveTo>
                <a:lnTo>
                  <a:pt x="3360891" y="0"/>
                </a:lnTo>
                <a:lnTo>
                  <a:pt x="3360891" y="3360891"/>
                </a:lnTo>
                <a:lnTo>
                  <a:pt x="0" y="336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938400">
            <a:off x="15068142" y="8606554"/>
            <a:ext cx="3360891" cy="3360891"/>
          </a:xfrm>
          <a:custGeom>
            <a:avLst/>
            <a:gdLst/>
            <a:ahLst/>
            <a:cxnLst/>
            <a:rect r="r" b="b" t="t" l="l"/>
            <a:pathLst>
              <a:path h="3360891" w="3360891">
                <a:moveTo>
                  <a:pt x="0" y="0"/>
                </a:moveTo>
                <a:lnTo>
                  <a:pt x="3360891" y="0"/>
                </a:lnTo>
                <a:lnTo>
                  <a:pt x="3360891" y="3360892"/>
                </a:lnTo>
                <a:lnTo>
                  <a:pt x="0" y="3360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9245" y="118588"/>
            <a:ext cx="1082548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PROPOZYCJA ZMIANY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9245" y="1641637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2470" y="1821769"/>
            <a:ext cx="7762947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ZARZĄDZANIE KAPITAŁEM LUDZKIM: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9245" y="3469022"/>
            <a:ext cx="946352" cy="85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8"/>
              </a:lnSpc>
            </a:pPr>
            <a:r>
              <a:rPr lang="en-US" sz="504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2470" y="3649154"/>
            <a:ext cx="6477072" cy="29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7"/>
              </a:lnSpc>
            </a:pPr>
            <a:r>
              <a:rPr lang="en-US" b="true" sz="1819" spc="-100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KOMUNIKACJA: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5278" y="2221003"/>
            <a:ext cx="6443659" cy="80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Wdrożenie systemów monitorowania dobrostanu pracowników w celu wczesnego wykrywania potencjalnych problemów (np. mobbing).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Programy wsparcia psychologicznego dla pracowników.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5278" y="4049315"/>
            <a:ext cx="6443659" cy="80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Zastosowanie nowoczesnych narzędzi do komunikacji (np. platformy intranetowe, aplikacje mobilne).</a:t>
            </a:r>
          </a:p>
          <a:p>
            <a:pPr algn="just" marL="352490" indent="-176245" lvl="1">
              <a:lnSpc>
                <a:spcPts val="2106"/>
              </a:lnSpc>
              <a:buFont typeface="Arial"/>
              <a:buChar char="•"/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Regularne spotkania pomiędzy zespołami w celu wymiany informacji.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9245" y="5941428"/>
            <a:ext cx="8485931" cy="53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6"/>
              </a:lnSpc>
            </a:pPr>
            <a:r>
              <a:rPr lang="en-US" sz="1632" spc="-8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Wpływ zmian: Zmiany poprawią efektywność zarządzania i komunikacji, co przełoży się na wyższą wydajność pracy i lepsze wyniki.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DAGbXb_WHL8</dc:identifier>
  <dcterms:modified xsi:type="dcterms:W3CDTF">2011-08-01T06:04:30Z</dcterms:modified>
  <cp:revision>1</cp:revision>
  <dc:title>AUDI</dc:title>
</cp:coreProperties>
</file>